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1046" autoAdjust="0"/>
  </p:normalViewPr>
  <p:slideViewPr>
    <p:cSldViewPr>
      <p:cViewPr varScale="1">
        <p:scale>
          <a:sx n="67" d="100"/>
          <a:sy n="67" d="100"/>
        </p:scale>
        <p:origin x="955"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41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r>
              <a:rPr lang="en-GB" dirty="0"/>
              <a:t>at time 0 when it arrives at the same time as all its higher-priority tasks </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1117079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r>
                  <a:rPr lang="en-GB" b="0" i="0" dirty="0">
                    <a:effectLst/>
                    <a:latin typeface="Cambria Math" panose="02040503050406030204" pitchFamily="18" charset="0"/>
                  </a:rPr>
                  <a:t>∑𝑈_𝑖=1.8</a:t>
                </a:r>
                <a:endParaRPr lang="en-GB" dirty="0"/>
              </a:p>
              <a:p>
                <a:endParaRPr lang="en-SE" dirty="0"/>
              </a:p>
            </p:txBody>
          </p:sp>
        </mc:Fallback>
      </mc:AlternateContent>
    </p:spTree>
    <p:extLst>
      <p:ext uri="{BB962C8B-B14F-4D97-AF65-F5344CB8AC3E}">
        <p14:creationId xmlns:p14="http://schemas.microsoft.com/office/powerpoint/2010/main" val="245073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p>
          <a:p>
            <a:r>
              <a:rPr lang="en-GB" dirty="0"/>
              <a:t>it arrives at the same time as all its higher-priority tasks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amp;list=PLzwefUCNStZsmz5fWPVwVvTo1iPeGmG9M&amp;index=5" TargetMode="External"/><Relationship Id="rId2" Type="http://schemas.openxmlformats.org/officeDocument/2006/relationships/hyperlink" Target="https://www.youtube.com/watch?v=zSgr_oFmjqI&amp;list=PLzwefUCNStZsmz5fWPVwVvTo1iPeGmG9M&amp;index=4" TargetMode="External"/><Relationship Id="rId1" Type="http://schemas.openxmlformats.org/officeDocument/2006/relationships/slideLayout" Target="../slideLayouts/slideLayout2.xml"/><Relationship Id="rId4" Type="http://schemas.openxmlformats.org/officeDocument/2006/relationships/hyperlink" Target="https://www.youtube.com/watch?v=WloSQ7ZEKX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9.wmf"/></Relationships>
</file>

<file path=ppt/slides/_rels/slide82.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2.wmf"/><Relationship Id="rId5" Type="http://schemas.openxmlformats.org/officeDocument/2006/relationships/image" Target="../media/image131.png"/><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36.wmf"/><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9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000.png"/><Relationship Id="rId7" Type="http://schemas.openxmlformats.org/officeDocument/2006/relationships/image" Target="../media/image159.png"/><Relationship Id="rId12"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Priority-Driven Scheduling, Marilyn Wolf</a:t>
            </a:r>
          </a:p>
          <a:p>
            <a:pPr lvl="1"/>
            <a:r>
              <a:rPr lang="en-GB" dirty="0">
                <a:hlinkClick r:id="rId2"/>
              </a:rPr>
              <a:t>https://www.youtube.com/watch?v=zSgr_oFmjqI&amp;list=PLzwefUCNStZsmz5fWPVwVvTo1iPeGmG9M&amp;index=4</a:t>
            </a:r>
            <a:r>
              <a:rPr lang="en-GB" dirty="0"/>
              <a:t> </a:t>
            </a:r>
          </a:p>
          <a:p>
            <a:r>
              <a:rPr lang="en-GB" dirty="0"/>
              <a:t>RMS and EDF, Marilyn Wolf</a:t>
            </a:r>
          </a:p>
          <a:p>
            <a:pPr lvl="1"/>
            <a:r>
              <a:rPr lang="en-GB" dirty="0">
                <a:hlinkClick r:id="rId3"/>
              </a:rPr>
              <a:t>https://www.youtube.com/watch?v=oHMC2aO8GII&amp;list=PLzwefUCNStZsmz5fWPVwVvTo1iPeGmG9M&amp;index=5</a:t>
            </a:r>
            <a:endParaRPr lang="en-GB" dirty="0"/>
          </a:p>
          <a:p>
            <a:r>
              <a:rPr lang="en-GB" dirty="0"/>
              <a:t>Real-Time Scheduling Models, </a:t>
            </a:r>
            <a:r>
              <a:rPr lang="en-GB"/>
              <a:t>Marilyn Wolf (long)</a:t>
            </a:r>
            <a:endParaRPr lang="en-GB" dirty="0"/>
          </a:p>
          <a:p>
            <a:pPr lvl="1"/>
            <a:r>
              <a:rPr lang="en-GB" dirty="0">
                <a:hlinkClick r:id="rId4"/>
              </a:rPr>
              <a:t>https://www.youtube.com/watch?v=WloSQ7ZEKXk</a:t>
            </a:r>
            <a:r>
              <a:rPr lang="en-GB" dirty="0"/>
              <a:t> </a:t>
            </a:r>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mc:Choice xmlns:a14="http://schemas.microsoft.com/office/drawing/2010/main" Requires="a14">
          <p:sp>
            <p:nvSpPr>
              <p:cNvPr id="32" name="object 3">
                <a:extLst>
                  <a:ext uri="{FF2B5EF4-FFF2-40B4-BE49-F238E27FC236}">
                    <a16:creationId xmlns:a16="http://schemas.microsoft.com/office/drawing/2014/main" id="{B9D598D1-10A4-5314-A6F6-01111AC69771}"/>
                  </a:ext>
                </a:extLst>
              </p:cNvPr>
              <p:cNvSpPr txBox="1"/>
              <p:nvPr/>
            </p:nvSpPr>
            <p:spPr>
              <a:xfrm>
                <a:off x="762000" y="794328"/>
                <a:ext cx="10530712" cy="3755248"/>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pPr lvl="1"/>
                <a:r>
                  <a:rPr lang="en-GB" sz="2400" spc="-34" dirty="0">
                    <a:cs typeface="Times New Roman"/>
                  </a:rPr>
                  <a:t>Gantt chart convention: upwards arrows denote job arrival/release times; downwards arrows denote deadlines </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762000" y="794328"/>
                <a:ext cx="10530712" cy="3755248"/>
              </a:xfrm>
              <a:prstGeom prst="rect">
                <a:avLst/>
              </a:prstGeom>
              <a:blipFill>
                <a:blip r:embed="rId3"/>
                <a:stretch>
                  <a:fillRect l="-1042" t="-3734" r="-1216"/>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mc:Choice xmlns:a14="http://schemas.microsoft.com/office/drawing/2010/main"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solidFill>
                      <a:srgbClr val="FF0000"/>
                    </a:solidFill>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solidFill>
                      <a:srgbClr val="FF0000"/>
                    </a:solidFill>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a:xfrm>
                <a:off x="812799" y="697230"/>
                <a:ext cx="10566400" cy="1512570"/>
              </a:xfrm>
            </p:spPr>
            <p:txBody>
              <a:bodyPr>
                <a:normAutofit fontScale="92500" lnSpcReduction="20000"/>
              </a:bodyPr>
              <a:lstStyle/>
              <a:p>
                <a:r>
                  <a:rPr lang="en-US" altLang="zh-CN" dirty="0"/>
                  <a:t>Scheduling anomaly: three tasks under NP fixed-priority scheduling </a:t>
                </a:r>
                <a:r>
                  <a:rPr lang="en-US" altLang="zh-CN" dirty="0" err="1"/>
                  <a:t>witjh</a:t>
                </a:r>
                <a:r>
                  <a:rPr lang="en-US" altLang="zh-CN" dirty="0"/>
                  <a:t> </a:t>
                </a:r>
                <a:r>
                  <a:rPr lang="en-GB" dirty="0"/>
                  <a:t>priority ordering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1</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2</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3</m:t>
                        </m:r>
                      </m:sub>
                    </m:sSub>
                  </m:oMath>
                </a14:m>
                <a:r>
                  <a:rPr lang="en-US" altLang="zh-CN" dirty="0"/>
                  <a:t> and NP </a:t>
                </a:r>
              </a:p>
              <a:p>
                <a:r>
                  <a:rPr lang="en-US" altLang="zh-CN" dirty="0"/>
                  <a:t>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 since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3</m:t>
                        </m:r>
                      </m:sub>
                    </m:sSub>
                  </m:oMath>
                </a14:m>
                <a:r>
                  <a:rPr lang="zh-CN" altLang="en-US" dirty="0"/>
                  <a:t> </a:t>
                </a:r>
                <a:r>
                  <a:rPr lang="en-GB" altLang="zh-CN" dirty="0"/>
                  <a:t>starts earlier before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1</m:t>
                        </m:r>
                      </m:sub>
                    </m:sSub>
                  </m:oMath>
                </a14:m>
                <a:r>
                  <a:rPr lang="en-GB" altLang="zh-CN" dirty="0"/>
                  <a:t> is released, causing a long delay to it due to NP scheduling (this anomaly does not occur for </a:t>
                </a:r>
                <a:r>
                  <a:rPr lang="en-GB" altLang="zh-CN" dirty="0" err="1"/>
                  <a:t>preemptive</a:t>
                </a:r>
                <a:r>
                  <a:rPr lang="en-GB" altLang="zh-CN" dirty="0"/>
                  <a:t> scheduling)</a:t>
                </a:r>
                <a:endParaRPr lang="zh-CN" altLang="en-US" dirty="0"/>
              </a:p>
              <a:p>
                <a:endParaRPr lang="en-SE" dirty="0"/>
              </a:p>
            </p:txBody>
          </p:sp>
        </mc:Choice>
        <mc:Fallback>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xfrm>
                <a:off x="812799" y="697230"/>
                <a:ext cx="10566400" cy="1512570"/>
              </a:xfrm>
              <a:blipFill>
                <a:blip r:embed="rId3"/>
                <a:stretch>
                  <a:fillRect l="-865" t="-10040"/>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3085442" y="2286000"/>
            <a:ext cx="7172250" cy="4419599"/>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254096" cy="1938992"/>
          </a:xfrm>
          <a:prstGeom prst="rect">
            <a:avLst/>
          </a:prstGeom>
          <a:noFill/>
          <a:ln w="9525" algn="ctr">
            <a:noFill/>
            <a:miter lim="800000"/>
            <a:headEnd/>
            <a:tailEnd/>
          </a:ln>
        </p:spPr>
        <p:txBody>
          <a:bodyPr wrap="none">
            <a:spAutoFit/>
          </a:bodyPr>
          <a:lstStyle/>
          <a:p>
            <a:r>
              <a:rPr lang="it-IT" altLang="zh-CN" sz="2000" b="0" dirty="0">
                <a:latin typeface="Gill Sans"/>
                <a:ea typeface="宋体" charset="-122"/>
              </a:rPr>
              <a:t>Various heuristics algorithms</a:t>
            </a:r>
          </a:p>
          <a:p>
            <a:r>
              <a:rPr lang="en-US" altLang="zh-CN" sz="2000" b="0" dirty="0">
                <a:latin typeface="Gill Sans"/>
                <a:ea typeface="宋体" charset="-122"/>
              </a:rPr>
              <a:t>First Fit (FF)</a:t>
            </a:r>
          </a:p>
          <a:p>
            <a:r>
              <a:rPr lang="en-US" altLang="zh-CN" sz="2000" b="0" dirty="0">
                <a:latin typeface="Gill Sans"/>
                <a:ea typeface="宋体" charset="-122"/>
              </a:rPr>
              <a:t>Best Fit (BF)</a:t>
            </a:r>
          </a:p>
          <a:p>
            <a:r>
              <a:rPr lang="en-US" altLang="zh-CN" sz="2000" b="0" dirty="0">
                <a:latin typeface="Gill Sans"/>
                <a:ea typeface="宋体" charset="-122"/>
              </a:rPr>
              <a:t>Worst Fit (WF)</a:t>
            </a:r>
          </a:p>
          <a:p>
            <a:r>
              <a:rPr lang="en-US" altLang="zh-CN" sz="2000" b="0" dirty="0">
                <a:latin typeface="Gill Sans"/>
                <a:ea typeface="宋体" charset="-122"/>
              </a:rPr>
              <a:t>Next Fit (NF)</a:t>
            </a:r>
          </a:p>
          <a:p>
            <a:r>
              <a:rPr lang="en-GB" altLang="zh-CN" sz="2000" b="0" dirty="0">
                <a:latin typeface="Gill Sans"/>
                <a:ea typeface="宋体" charset="-122"/>
              </a:rPr>
              <a:t>…</a:t>
            </a:r>
            <a:endParaRPr lang="it-IT" altLang="zh-CN" sz="2000" b="0" dirty="0">
              <a:latin typeface="Gill Sans"/>
              <a:ea typeface="宋体" charset="-122"/>
            </a:endParaRPr>
          </a:p>
        </p:txBody>
      </p:sp>
      <p:sp>
        <p:nvSpPr>
          <p:cNvPr id="57354" name="Text Box 21"/>
          <p:cNvSpPr txBox="1">
            <a:spLocks noChangeArrowheads="1"/>
          </p:cNvSpPr>
          <p:nvPr/>
        </p:nvSpPr>
        <p:spPr bwMode="auto">
          <a:xfrm>
            <a:off x="5551487" y="3010693"/>
            <a:ext cx="1467068" cy="369332"/>
          </a:xfrm>
          <a:prstGeom prst="rect">
            <a:avLst/>
          </a:prstGeom>
          <a:noFill/>
          <a:ln w="9525" algn="ctr">
            <a:noFill/>
            <a:miter lim="800000"/>
            <a:headEnd/>
            <a:tailEnd/>
          </a:ln>
        </p:spPr>
        <p:txBody>
          <a:bodyPr wrap="none">
            <a:spAutoFit/>
          </a:bodyPr>
          <a:lstStyle/>
          <a:p>
            <a:r>
              <a:rPr lang="it-IT" altLang="zh-CN" dirty="0">
                <a:ea typeface="宋体" charset="-122"/>
              </a:rPr>
              <a:t>Well-known</a:t>
            </a:r>
          </a:p>
        </p:txBody>
      </p:sp>
      <p:sp>
        <p:nvSpPr>
          <p:cNvPr id="57355" name="Rectangle 24"/>
          <p:cNvSpPr>
            <a:spLocks noChangeArrowheads="1"/>
          </p:cNvSpPr>
          <p:nvPr/>
        </p:nvSpPr>
        <p:spPr bwMode="auto">
          <a:xfrm>
            <a:off x="7412038" y="3880644"/>
            <a:ext cx="803425" cy="646331"/>
          </a:xfrm>
          <a:prstGeom prst="rect">
            <a:avLst/>
          </a:prstGeom>
          <a:noFill/>
          <a:ln w="9525" algn="ctr">
            <a:noFill/>
            <a:miter lim="800000"/>
            <a:headEnd/>
            <a:tailEnd/>
          </a:ln>
        </p:spPr>
        <p:txBody>
          <a:bodyPr wrap="none">
            <a:spAutoFit/>
          </a:bodyPr>
          <a:lstStyle/>
          <a:p>
            <a:r>
              <a:rPr lang="it-IT" altLang="zh-CN" dirty="0">
                <a:ea typeface="宋体" charset="-122"/>
              </a:rPr>
              <a:t>EDF</a:t>
            </a:r>
          </a:p>
          <a:p>
            <a:r>
              <a:rPr lang="it-IT" altLang="zh-CN" dirty="0">
                <a:ea typeface="宋体" charset="-122"/>
              </a:rPr>
              <a:t>U</a:t>
            </a:r>
            <a:r>
              <a:rPr lang="it-IT" altLang="zh-CN" baseline="-25000" dirty="0">
                <a:ea typeface="宋体" charset="-122"/>
              </a:rPr>
              <a:t> </a:t>
            </a:r>
            <a:r>
              <a:rPr lang="it-IT" altLang="zh-CN" dirty="0">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mc:Choice xmlns:a14="http://schemas.microsoft.com/office/drawing/2010/main" Requires="a14">
          <p:sp>
            <p:nvSpPr>
              <p:cNvPr id="61443" name="Rectangle 3" descr="Rectangle: Click to edit Master text styles&#10;Second level&#10;Third level&#10;Fourth level&#10;Fifth level"/>
              <p:cNvSpPr>
                <a:spLocks noGrp="1" noChangeArrowheads="1"/>
              </p:cNvSpPr>
              <p:nvPr>
                <p:ph type="body" idx="1"/>
              </p:nvPr>
            </p:nvSpPr>
            <p:spPr>
              <a:xfrm>
                <a:off x="812800" y="8382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838200"/>
                <a:ext cx="10566400" cy="5638800"/>
              </a:xfrm>
              <a:blipFill>
                <a:blip r:embed="rId3"/>
                <a:stretch>
                  <a:fillRect l="-865" t="-1946"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A preempted task can resume execution on a different processor with 0 overhead, as cost of preemption/migration is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 i.e., we do not consider parallel programs that can run on multiple processors in parallel</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EC95FC7-921F-33BA-06A7-F10D3D136B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mc:Choice xmlns:a14="http://schemas.microsoft.com/office/drawing/2010/main" Requires="a14">
          <p:sp>
            <p:nvSpPr>
              <p:cNvPr id="104" name="Text Box 14"/>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in its next period T</a:t>
                </a:r>
                <a:r>
                  <a:rPr lang="it-IT" altLang="zh-CN" kern="0" baseline="-25000" dirty="0">
                    <a:solidFill>
                      <a:srgbClr val="3333CC"/>
                    </a:solidFill>
                    <a:ea typeface="宋体" charset="-122"/>
                  </a:rPr>
                  <a:t>3</a:t>
                </a:r>
                <a:r>
                  <a:rPr lang="it-IT" altLang="zh-CN" kern="0" dirty="0">
                    <a:solidFill>
                      <a:srgbClr val="3333CC"/>
                    </a:solidFill>
                    <a:ea typeface="宋体" charset="-122"/>
                  </a:rPr>
                  <a:t>, it preempts the job with lowestpriority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p:sp>
            <p:nvSpPr>
              <p:cNvPr id="104" name="Text Box 14"/>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b="-9868"/>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14BC1B81-43B2-7256-8958-4815146B6584}"/>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370D1FD-A24D-9D2C-47BE-DEC6901B6E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mc:Choice xmlns:a14="http://schemas.microsoft.com/office/drawing/2010/main"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686800"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 so the bin-packing problem has no feasible solution</a:t>
                </a:r>
              </a:p>
            </p:txBody>
          </p:sp>
        </mc:Choice>
        <mc:Fallback>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686800" cy="2895600"/>
              </a:xfrm>
              <a:blipFill>
                <a:blip r:embed="rId3"/>
                <a:stretch>
                  <a:fillRect l="-1333" t="-4000" r="-70"/>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2000"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75544" cy="524671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 Since taskset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2</m:t>
                    </m:r>
                    <m:r>
                      <a:rPr lang="en-GB" altLang="zh-CN" sz="2000" b="0" i="1" smtClean="0">
                        <a:latin typeface="Cambria Math" panose="02040503050406030204" pitchFamily="18" charset="0"/>
                        <a:ea typeface="宋体" charset="-122"/>
                      </a:rPr>
                      <m:t>.</m:t>
                    </m:r>
                    <m:r>
                      <a:rPr lang="en-GB" altLang="zh-CN" sz="2000" b="0" i="1" smtClean="0">
                        <a:latin typeface="Cambria Math" panose="02040503050406030204" pitchFamily="18" charset="0"/>
                        <a:ea typeface="宋体" charset="-122"/>
                      </a:rPr>
                      <m:t>0</m:t>
                    </m:r>
                  </m:oMath>
                </a14:m>
                <a:r>
                  <a:rPr lang="en-US" altLang="zh-CN" sz="2000" kern="0" dirty="0">
                    <a:ea typeface="宋体" charset="-122"/>
                  </a:rPr>
                  <a:t> on 2 processors, any idle interval will cause the taskset to be </a:t>
                </a:r>
                <a:r>
                  <a:rPr lang="en-US" altLang="zh-CN" sz="2000" kern="0" dirty="0" err="1">
                    <a:ea typeface="宋体" charset="-122"/>
                  </a:rPr>
                  <a:t>unschedulable</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mc:Choice>
        <mc:Fallback>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Rot="1" noChangeAspect="1" noMove="1" noResize="1" noEditPoints="1" noAdjustHandles="1" noChangeArrowheads="1" noChangeShapeType="1" noTextEdit="1"/>
              </p:cNvSpPr>
              <p:nvPr/>
            </p:nvSpPr>
            <p:spPr bwMode="auto">
              <a:xfrm>
                <a:off x="-127813" y="1611290"/>
                <a:ext cx="4375544" cy="5246710"/>
              </a:xfrm>
              <a:prstGeom prst="rect">
                <a:avLst/>
              </a:prstGeom>
              <a:blipFill>
                <a:blip r:embed="rId5"/>
                <a:stretch>
                  <a:fillRect l="-1811" t="-2207" r="-1253"/>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6"/>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04324" y="1781816"/>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0324" y="1443262"/>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mc:Choice xmlns:a14="http://schemas.microsoft.com/office/drawing/2010/main"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493072" y="793750"/>
                <a:ext cx="10896599" cy="348900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r>
                      <a:rPr lang="en-GB" altLang="zh-CN" i="1">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&gt;1</m:t>
                    </m:r>
                  </m:oMath>
                </a14:m>
                <a:r>
                  <a:rPr lang="fr-FR" altLang="zh-CN" dirty="0">
                    <a:ea typeface="宋体" charset="-122"/>
                  </a:rPr>
                  <a:t> </a:t>
                </a:r>
                <a:r>
                  <a:rPr lang="fr-FR" altLang="zh-CN" dirty="0" err="1">
                    <a:ea typeface="宋体" charset="-122"/>
                  </a:rPr>
                  <a:t>is</a:t>
                </a:r>
                <a:r>
                  <a:rPr lang="fr-FR" altLang="zh-CN" dirty="0">
                    <a:ea typeface="宋体" charset="-122"/>
                  </a:rPr>
                  <a:t> </a:t>
                </a:r>
                <a:r>
                  <a:rPr lang="fr-FR" altLang="zh-CN" dirty="0" err="1">
                    <a:ea typeface="宋体" charset="-122"/>
                  </a:rPr>
                  <a:t>some</a:t>
                </a:r>
                <a:r>
                  <a:rPr lang="fr-FR" altLang="zh-CN" dirty="0">
                    <a:ea typeface="宋体" charset="-122"/>
                  </a:rPr>
                  <a:t> constant value</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heavy tasks</a:t>
                </a:r>
              </a:p>
              <a:p>
                <a:pPr lvl="1" eaLnBrk="1" hangingPunct="1"/>
                <a:r>
                  <a:rPr lang="en-GB" altLang="zh-CN" dirty="0">
                    <a:ea typeface="宋体" charset="-122"/>
                  </a:rPr>
                  <a:t>If heavy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oMath>
                </a14:m>
                <a:r>
                  <a:rPr lang="en-GB" altLang="zh-CN" dirty="0">
                    <a:ea typeface="宋体" charset="-122"/>
                  </a:rPr>
                  <a:t> is assigned the highest priority, then it runs from time 0 to </a:t>
                </a:r>
                <a14:m>
                  <m:oMath xmlns:m="http://schemas.openxmlformats.org/officeDocument/2006/math">
                    <m:r>
                      <a:rPr lang="en-GB" altLang="zh-CN" i="1">
                        <a:latin typeface="Cambria Math" panose="02040503050406030204" pitchFamily="18" charset="0"/>
                        <a:ea typeface="宋体" charset="-122"/>
                      </a:rPr>
                      <m:t>𝑇</m:t>
                    </m:r>
                  </m:oMath>
                </a14:m>
                <a:r>
                  <a:rPr lang="en-GB" altLang="zh-CN" dirty="0">
                    <a:ea typeface="宋体" charset="-122"/>
                  </a:rPr>
                  <a:t> and meets its deadline; The light tasks can run on other processors and meet their deadlines as well</a:t>
                </a:r>
              </a:p>
              <a:p>
                <a:pPr eaLnBrk="1" hangingPunct="1"/>
                <a:endParaRPr lang="en-GB" altLang="zh-CN" dirty="0">
                  <a:ea typeface="宋体" charset="-122"/>
                </a:endParaRPr>
              </a:p>
              <a:p>
                <a:pPr eaLnBrk="1" hangingPunct="1"/>
                <a:endParaRPr lang="en-US" altLang="zh-CN" dirty="0">
                  <a:ea typeface="宋体" charset="-122"/>
                </a:endParaRPr>
              </a:p>
            </p:txBody>
          </p:sp>
        </mc:Choice>
        <mc:Fallback>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493072" y="793750"/>
                <a:ext cx="10896599" cy="3489006"/>
              </a:xfrm>
              <a:blipFill>
                <a:blip r:embed="rId3"/>
                <a:stretch>
                  <a:fillRect l="-1007" t="-3141" r="-560" b="-1745"/>
                </a:stretch>
              </a:blipFill>
            </p:spPr>
            <p:txBody>
              <a:bodyPr/>
              <a:lstStyle/>
              <a:p>
                <a:r>
                  <a:rPr lang="en-SE">
                    <a:noFill/>
                  </a:rPr>
                  <a:t> </a:t>
                </a:r>
              </a:p>
            </p:txBody>
          </p:sp>
        </mc:Fallback>
      </mc:AlternateContent>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2895600" y="4200207"/>
            <a:ext cx="7696200" cy="2493963"/>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9170988" y="6071870"/>
            <a:ext cx="914400" cy="457200"/>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9144000" y="539876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8077200" y="486537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5121276" y="442245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1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a:t>
                </a:r>
                <a:endParaRPr lang="en-GB" dirty="0"/>
              </a:p>
              <a:p>
                <a:r>
                  <a:rPr lang="en-US" altLang="zh-CN" sz="2400" b="0" dirty="0">
                    <a:latin typeface="Gill Sans Light" charset="0"/>
                    <a:ea typeface="宋体" pitchFamily="2" charset="-122"/>
                  </a:rPr>
                  <a:t>This is no longer true for multiprocessor scheduling, as </a:t>
                </a:r>
                <a:r>
                  <a:rPr lang="en-GB" dirty="0"/>
                  <a:t>the worst-case interference for a task does not always occur at time 0, when all tasks are initially released at time 0 simultaneously</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5866" r="-1384" b="-2514"/>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3"/>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4"/>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Three tasks on two processors under global scheduling</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system</a:t>
                </a:r>
                <a:r>
                  <a:rPr lang="en-US" altLang="zh-CN"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67</m:t>
                    </m:r>
                  </m:oMath>
                </a14:m>
                <a:r>
                  <a:rPr lang="en-GB" dirty="0"/>
                  <a:t> is reduced. But WCRT of task c increases: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since execution segments of tasks a and b on two processors are aligned in time, thus causing more interference to task c </a:t>
                </a:r>
              </a:p>
              <a:p>
                <a:endParaRPr lang="en-GB" dirty="0"/>
              </a:p>
              <a:p>
                <a:endParaRPr lang="en-SE" dirty="0"/>
              </a:p>
            </p:txBody>
          </p:sp>
        </mc:Choice>
        <mc:Fallback>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5"/>
                <a:stretch>
                  <a:fillRect l="-836" t="-6313" r="-889" b="-5556"/>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lnSpcReduction="10000"/>
              </a:bodyPr>
              <a:lstStyle/>
              <a:p>
                <a:r>
                  <a:rPr lang="en-GB" dirty="0"/>
                  <a:t>Three tasks on two processors under global scheduling</a:t>
                </a:r>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4"/>
                <a:stretch>
                  <a:fillRect l="-869" t="-6542"/>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3670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8194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38689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38524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lnSpcReduction="100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74</m:t>
                    </m:r>
                  </m:oMath>
                </a14:m>
                <a:r>
                  <a:rPr lang="en-GB" dirty="0"/>
                  <a:t> is reduced.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interference for task c does NOT occur at time 0, when all tasks are initially released at time 0 simultaneously</a:t>
                </a:r>
                <a:endParaRPr lang="en-SE" dirty="0"/>
              </a:p>
            </p:txBody>
          </p:sp>
        </mc:Choice>
        <mc:Fallback>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5660" r="-543" b="-1887"/>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964927020"/>
              </p:ext>
            </p:extLst>
          </p:nvPr>
        </p:nvGraphicFramePr>
        <p:xfrm>
          <a:off x="596366" y="30213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2999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5643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052165"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715000"/>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0903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0690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3670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m:t>
                    </m:r>
                    <m:r>
                      <a:rPr lang="en-US" altLang="zh-CN" i="1" dirty="0">
                        <a:latin typeface="Cambria Math" panose="02040503050406030204" pitchFamily="18" charset="0"/>
                        <a:ea typeface="宋体" charset="-122"/>
                      </a:rPr>
                      <m:t>0</m:t>
                    </m:r>
                    <m:r>
                      <a:rPr lang="en-US" altLang="zh-CN" i="1" dirty="0">
                        <a:latin typeface="Cambria Math" panose="02040503050406030204" pitchFamily="18" charset="0"/>
                        <a:ea typeface="宋体" charset="-122"/>
                      </a:rPr>
                      <m:t>.</m:t>
                    </m:r>
                    <m:r>
                      <a:rPr lang="en-US" altLang="zh-CN" i="1" dirty="0">
                        <a:latin typeface="Cambria Math" panose="02040503050406030204" pitchFamily="18" charset="0"/>
                        <a:ea typeface="宋体" charset="-122"/>
                      </a:rPr>
                      <m:t>93</m:t>
                    </m:r>
                    <m:r>
                      <a:rPr lang="en-GB" altLang="zh-CN" b="0" i="1" dirty="0" smtClean="0">
                        <a:latin typeface="Cambria Math" panose="02040503050406030204" pitchFamily="18" charset="0"/>
                        <a:ea typeface="宋体" charset="-122"/>
                      </a:rPr>
                      <m:t>&gt;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0</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1000</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m:t>
                    </m:r>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GB" altLang="zh-CN" b="0" i="1" dirty="0" smtClean="0">
                        <a:latin typeface="Cambria Math" panose="02040503050406030204" pitchFamily="18" charset="0"/>
                        <a:ea typeface="宋体" charset="-122"/>
                      </a:rPr>
                      <m:t>=</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99800</TotalTime>
  <Pages>60</Pages>
  <Words>12445</Words>
  <Application>Microsoft Office PowerPoint</Application>
  <PresentationFormat>Widescreen</PresentationFormat>
  <Paragraphs>2122</Paragraphs>
  <Slides>101</Slides>
  <Notes>78</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20" baseType="lpstr">
      <vt:lpstr>Arial MT</vt:lpstr>
      <vt:lpstr>Gill Sans</vt:lpstr>
      <vt:lpstr>Gill Sans Light</vt:lpstr>
      <vt:lpstr>inherit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1133</cp:revision>
  <cp:lastPrinted>2022-03-15T20:14:46Z</cp:lastPrinted>
  <dcterms:created xsi:type="dcterms:W3CDTF">1995-08-12T11:37:26Z</dcterms:created>
  <dcterms:modified xsi:type="dcterms:W3CDTF">2025-04-09T23:40:30Z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